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259" r:id="rId3"/>
    <p:sldId id="323" r:id="rId4"/>
    <p:sldId id="321" r:id="rId5"/>
    <p:sldId id="333" r:id="rId6"/>
    <p:sldId id="324" r:id="rId7"/>
    <p:sldId id="325" r:id="rId8"/>
    <p:sldId id="332" r:id="rId9"/>
    <p:sldId id="331" r:id="rId10"/>
    <p:sldId id="326" r:id="rId11"/>
    <p:sldId id="330" r:id="rId12"/>
    <p:sldId id="329" r:id="rId13"/>
    <p:sldId id="328" r:id="rId14"/>
    <p:sldId id="327" r:id="rId15"/>
    <p:sldId id="334" r:id="rId16"/>
    <p:sldId id="335" r:id="rId17"/>
    <p:sldId id="336" r:id="rId18"/>
    <p:sldId id="297" r:id="rId19"/>
  </p:sldIdLst>
  <p:sldSz cx="12190413" cy="6859588"/>
  <p:notesSz cx="6858000" cy="91440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맑은 고딕" pitchFamily="34" charset="-127"/>
      <p:regular r:id="rId26"/>
      <p:bold r:id="rId27"/>
    </p:embeddedFont>
    <p:embeddedFont>
      <p:font typeface="Calibri Light" pitchFamily="34" charset="0"/>
      <p:regular r:id="rId28"/>
      <p:italic r:id="rId29"/>
    </p:embeddedFont>
    <p:embeddedFont>
      <p:font typeface="Noto Sans" charset="0"/>
      <p:regular r:id="rId30"/>
      <p:bold r:id="rId3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792" autoAdjust="0"/>
  </p:normalViewPr>
  <p:slideViewPr>
    <p:cSldViewPr>
      <p:cViewPr varScale="1">
        <p:scale>
          <a:sx n="88" d="100"/>
          <a:sy n="88" d="100"/>
        </p:scale>
        <p:origin x="-634" y="-77"/>
      </p:cViewPr>
      <p:guideLst>
        <p:guide orient="horz" pos="2160"/>
        <p:guide orient="horz" pos="2161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IN" altLang="ko-KR" sz="4000" dirty="0" smtClean="0"/>
              <a:t>SQL PROJECT</a:t>
            </a:r>
            <a:br>
              <a:rPr lang="en-IN" altLang="ko-KR" sz="4000" dirty="0" smtClean="0"/>
            </a:br>
            <a:r>
              <a:rPr lang="en-IN" altLang="ko-KR" sz="4000" dirty="0" smtClean="0"/>
              <a:t>ON</a:t>
            </a:r>
            <a:br>
              <a:rPr lang="en-IN" altLang="ko-KR" sz="4000" dirty="0" smtClean="0"/>
            </a:br>
            <a:r>
              <a:rPr lang="en-IN" altLang="ko-KR" sz="4000" dirty="0" smtClean="0"/>
              <a:t>PIZZA SALES</a:t>
            </a:r>
            <a:br>
              <a:rPr lang="en-IN" altLang="ko-KR" sz="4000" dirty="0" smtClean="0"/>
            </a:br>
            <a:endParaRPr lang="ko-KR" altLang="en-US" sz="4000" b="1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003952" y="4634880"/>
            <a:ext cx="4475731" cy="592522"/>
          </a:xfrm>
        </p:spPr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413569"/>
            <a:ext cx="10971372" cy="4896545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549474"/>
            <a:ext cx="10971373" cy="504056"/>
          </a:xfrm>
        </p:spPr>
        <p:txBody>
          <a:bodyPr>
            <a:noAutofit/>
          </a:bodyPr>
          <a:lstStyle/>
          <a:p>
            <a:r>
              <a:rPr lang="en-GB" sz="3200" dirty="0" smtClean="0"/>
              <a:t>Join </a:t>
            </a:r>
            <a:r>
              <a:rPr lang="en-GB" sz="3200" dirty="0" smtClean="0"/>
              <a:t>the necessary tables to find the total quantity of 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each </a:t>
            </a:r>
            <a:r>
              <a:rPr lang="en-GB" sz="3200" dirty="0" smtClean="0"/>
              <a:t>pizza category ordered</a:t>
            </a:r>
            <a:r>
              <a:rPr lang="en-GB" sz="3200" dirty="0" smtClean="0"/>
              <a:t>.</a:t>
            </a:r>
            <a:endParaRPr lang="ko-KR" altLang="en-US" sz="3200" dirty="0"/>
          </a:p>
        </p:txBody>
      </p:sp>
      <p:pic>
        <p:nvPicPr>
          <p:cNvPr id="5" name="Picture 4" descr="Ques-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646" y="1629594"/>
            <a:ext cx="6370872" cy="2453853"/>
          </a:xfrm>
          <a:prstGeom prst="rect">
            <a:avLst/>
          </a:prstGeom>
        </p:spPr>
      </p:pic>
      <p:pic>
        <p:nvPicPr>
          <p:cNvPr id="6" name="Picture 5" descr="Output-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5286" y="4509914"/>
            <a:ext cx="4104456" cy="1584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269553"/>
            <a:ext cx="10971372" cy="5040561"/>
          </a:xfrm>
        </p:spPr>
        <p:txBody>
          <a:bodyPr>
            <a:normAutofit/>
          </a:bodyPr>
          <a:lstStyle/>
          <a:p>
            <a:pPr algn="just"/>
            <a:endParaRPr lang="en-GB" b="1" i="0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Determine </a:t>
            </a:r>
            <a:r>
              <a:rPr lang="en-GB" sz="3200" dirty="0" smtClean="0"/>
              <a:t>the distribution of orders by hour of the </a:t>
            </a:r>
            <a:r>
              <a:rPr lang="en-GB" sz="3200" dirty="0" smtClean="0"/>
              <a:t>day</a:t>
            </a:r>
            <a:endParaRPr lang="ko-KR" altLang="en-US" sz="3200" dirty="0"/>
          </a:p>
        </p:txBody>
      </p:sp>
      <p:pic>
        <p:nvPicPr>
          <p:cNvPr id="5" name="Picture 4" descr="Ques-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614" y="1269554"/>
            <a:ext cx="6492803" cy="1656184"/>
          </a:xfrm>
          <a:prstGeom prst="rect">
            <a:avLst/>
          </a:prstGeom>
        </p:spPr>
      </p:pic>
      <p:pic>
        <p:nvPicPr>
          <p:cNvPr id="6" name="Picture 5" descr="Output-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5326" y="3285778"/>
            <a:ext cx="3312368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557585"/>
            <a:ext cx="10971372" cy="4752529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621482"/>
            <a:ext cx="10971373" cy="432048"/>
          </a:xfrm>
        </p:spPr>
        <p:txBody>
          <a:bodyPr>
            <a:noAutofit/>
          </a:bodyPr>
          <a:lstStyle/>
          <a:p>
            <a:r>
              <a:rPr lang="en-GB" sz="3200" dirty="0" smtClean="0"/>
              <a:t>Join </a:t>
            </a:r>
            <a:r>
              <a:rPr lang="en-GB" sz="3200" dirty="0" smtClean="0"/>
              <a:t>relevant tables to find the category-wise distribution </a:t>
            </a:r>
            <a:r>
              <a:rPr lang="en-GB" sz="3200" dirty="0" smtClean="0"/>
              <a:t>of</a:t>
            </a:r>
            <a:br>
              <a:rPr lang="en-GB" sz="3200" dirty="0" smtClean="0"/>
            </a:br>
            <a:r>
              <a:rPr lang="en-GB" sz="3200" dirty="0" smtClean="0"/>
              <a:t>pizzas.</a:t>
            </a:r>
            <a:endParaRPr lang="ko-KR" altLang="en-US" sz="3200" dirty="0"/>
          </a:p>
        </p:txBody>
      </p:sp>
      <p:pic>
        <p:nvPicPr>
          <p:cNvPr id="5" name="Picture 4" descr="Ques-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606" y="1701602"/>
            <a:ext cx="4896544" cy="1584176"/>
          </a:xfrm>
          <a:prstGeom prst="rect">
            <a:avLst/>
          </a:prstGeom>
        </p:spPr>
      </p:pic>
      <p:pic>
        <p:nvPicPr>
          <p:cNvPr id="6" name="Picture 5" descr="Output-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1110" y="3789834"/>
            <a:ext cx="5616624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622" y="1557586"/>
            <a:ext cx="6157494" cy="21337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549474"/>
            <a:ext cx="10971373" cy="504056"/>
          </a:xfrm>
        </p:spPr>
        <p:txBody>
          <a:bodyPr>
            <a:noAutofit/>
          </a:bodyPr>
          <a:lstStyle/>
          <a:p>
            <a:r>
              <a:rPr lang="en-GB" sz="3200" dirty="0" smtClean="0"/>
              <a:t>Group </a:t>
            </a:r>
            <a:r>
              <a:rPr lang="en-GB" sz="3200" dirty="0" smtClean="0"/>
              <a:t>the orders by date and calculate the  average </a:t>
            </a:r>
            <a:r>
              <a:rPr lang="en-GB" sz="3200" dirty="0" smtClean="0"/>
              <a:t>number</a:t>
            </a:r>
            <a:br>
              <a:rPr lang="en-GB" sz="3200" dirty="0" smtClean="0"/>
            </a:br>
            <a:r>
              <a:rPr lang="en-GB" sz="3200" dirty="0" smtClean="0"/>
              <a:t>of </a:t>
            </a:r>
            <a:r>
              <a:rPr lang="en-GB" sz="3200" dirty="0" smtClean="0"/>
              <a:t>pizzas ordered per day</a:t>
            </a:r>
            <a:r>
              <a:rPr lang="en-GB" sz="3200" dirty="0" smtClean="0"/>
              <a:t>.</a:t>
            </a:r>
            <a:endParaRPr lang="ko-KR" altLang="en-US" sz="3200" dirty="0"/>
          </a:p>
        </p:txBody>
      </p:sp>
      <p:pic>
        <p:nvPicPr>
          <p:cNvPr id="6" name="Picture 5" descr="Output-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9302" y="4509914"/>
            <a:ext cx="3960440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6614" y="1557586"/>
            <a:ext cx="6256563" cy="249195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477466"/>
            <a:ext cx="10971373" cy="576064"/>
          </a:xfrm>
        </p:spPr>
        <p:txBody>
          <a:bodyPr>
            <a:noAutofit/>
          </a:bodyPr>
          <a:lstStyle/>
          <a:p>
            <a:r>
              <a:rPr lang="en-GB" sz="3200" dirty="0" smtClean="0"/>
              <a:t>Determine </a:t>
            </a:r>
            <a:r>
              <a:rPr lang="en-GB" sz="3200" dirty="0" smtClean="0"/>
              <a:t>the top 3 most ordered pizza types based on 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revenue.</a:t>
            </a:r>
            <a:endParaRPr lang="ko-KR" altLang="en-US" sz="3200" dirty="0"/>
          </a:p>
        </p:txBody>
      </p:sp>
      <p:pic>
        <p:nvPicPr>
          <p:cNvPr id="6" name="Picture 5" descr="Output-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7214" y="4509914"/>
            <a:ext cx="4320480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2598" y="1413570"/>
            <a:ext cx="6591872" cy="324036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549474"/>
            <a:ext cx="10971373" cy="504056"/>
          </a:xfrm>
        </p:spPr>
        <p:txBody>
          <a:bodyPr>
            <a:noAutofit/>
          </a:bodyPr>
          <a:lstStyle/>
          <a:p>
            <a:r>
              <a:rPr lang="en-GB" sz="3200" dirty="0" smtClean="0"/>
              <a:t>Calculate </a:t>
            </a:r>
            <a:r>
              <a:rPr lang="en-GB" sz="3200" dirty="0" smtClean="0"/>
              <a:t>the percentage contribution of each pizza type to 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total </a:t>
            </a:r>
            <a:r>
              <a:rPr lang="en-GB" sz="3200" dirty="0" smtClean="0"/>
              <a:t>revenue</a:t>
            </a:r>
            <a:r>
              <a:rPr lang="en-GB" sz="3200" dirty="0" smtClean="0"/>
              <a:t>.</a:t>
            </a:r>
            <a:endParaRPr lang="ko-KR" altLang="en-US" sz="3200" dirty="0"/>
          </a:p>
        </p:txBody>
      </p:sp>
      <p:pic>
        <p:nvPicPr>
          <p:cNvPr id="6" name="Picture 5" descr="Output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9382" y="4653930"/>
            <a:ext cx="3528392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197547"/>
            <a:ext cx="10971372" cy="5112568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Analyze </a:t>
            </a:r>
            <a:r>
              <a:rPr lang="en-GB" sz="3200" dirty="0" smtClean="0"/>
              <a:t>the cumulative revenue generated over time</a:t>
            </a:r>
            <a:r>
              <a:rPr lang="en-GB" sz="3200" dirty="0" smtClean="0"/>
              <a:t>.</a:t>
            </a:r>
            <a:endParaRPr lang="ko-KR" altLang="en-US" sz="3200" dirty="0"/>
          </a:p>
        </p:txBody>
      </p:sp>
      <p:pic>
        <p:nvPicPr>
          <p:cNvPr id="5" name="Picture 4" descr="Ques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614" y="1413570"/>
            <a:ext cx="6591872" cy="2400508"/>
          </a:xfrm>
          <a:prstGeom prst="rect">
            <a:avLst/>
          </a:prstGeom>
        </p:spPr>
      </p:pic>
      <p:pic>
        <p:nvPicPr>
          <p:cNvPr id="6" name="Picture 5" descr="Output-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9462" y="3501802"/>
            <a:ext cx="2415749" cy="25922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-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6614" y="1413570"/>
            <a:ext cx="6378493" cy="285774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477466"/>
            <a:ext cx="10971373" cy="576064"/>
          </a:xfrm>
        </p:spPr>
        <p:txBody>
          <a:bodyPr>
            <a:noAutofit/>
          </a:bodyPr>
          <a:lstStyle/>
          <a:p>
            <a:r>
              <a:rPr lang="en-GB" sz="3200" dirty="0" smtClean="0"/>
              <a:t>Determine </a:t>
            </a:r>
            <a:r>
              <a:rPr lang="en-GB" sz="3200" dirty="0" smtClean="0"/>
              <a:t>the top 3 most ordered pizza types based on 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revenue  </a:t>
            </a:r>
            <a:r>
              <a:rPr lang="en-GB" sz="3200" dirty="0" smtClean="0"/>
              <a:t>for each pizza category</a:t>
            </a:r>
            <a:r>
              <a:rPr lang="en-GB" sz="3200" dirty="0" smtClean="0"/>
              <a:t>.</a:t>
            </a:r>
            <a:endParaRPr lang="ko-KR" altLang="en-US" sz="3200" dirty="0"/>
          </a:p>
        </p:txBody>
      </p:sp>
      <p:pic>
        <p:nvPicPr>
          <p:cNvPr id="6" name="Picture 5" descr="Output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9382" y="3789834"/>
            <a:ext cx="3787468" cy="2339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943078" y="2925738"/>
            <a:ext cx="4616691" cy="45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11481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HELLO!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943078" y="450991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15087" y="3141762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>
                <a:solidFill>
                  <a:schemeClr val="bg1"/>
                </a:solidFill>
              </a:rPr>
              <a:t>My name is </a:t>
            </a:r>
            <a:r>
              <a:rPr lang="en-IN" b="1" dirty="0" err="1" smtClean="0">
                <a:solidFill>
                  <a:schemeClr val="bg1"/>
                </a:solidFill>
              </a:rPr>
              <a:t>Ajit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 smtClean="0">
                <a:solidFill>
                  <a:schemeClr val="bg1"/>
                </a:solidFill>
              </a:rPr>
              <a:t>Kumar </a:t>
            </a:r>
            <a:r>
              <a:rPr lang="en-IN" b="1" dirty="0" err="1" smtClean="0">
                <a:solidFill>
                  <a:schemeClr val="bg1"/>
                </a:solidFill>
              </a:rPr>
              <a:t>Gauraw</a:t>
            </a:r>
            <a:r>
              <a:rPr lang="en-IN" b="1" dirty="0" smtClean="0">
                <a:solidFill>
                  <a:schemeClr val="bg1"/>
                </a:solidFill>
              </a:rPr>
              <a:t>. In this</a:t>
            </a:r>
          </a:p>
          <a:p>
            <a:pPr algn="just"/>
            <a:r>
              <a:rPr lang="en-IN" b="1" dirty="0" smtClean="0">
                <a:solidFill>
                  <a:schemeClr val="bg1"/>
                </a:solidFill>
              </a:rPr>
              <a:t> project </a:t>
            </a:r>
            <a:r>
              <a:rPr lang="en-IN" b="1" dirty="0" smtClean="0">
                <a:solidFill>
                  <a:schemeClr val="bg1"/>
                </a:solidFill>
              </a:rPr>
              <a:t>I</a:t>
            </a:r>
            <a:r>
              <a:rPr lang="en-IN" b="1" dirty="0" smtClean="0">
                <a:solidFill>
                  <a:schemeClr val="bg1"/>
                </a:solidFill>
              </a:rPr>
              <a:t> have Utilize a </a:t>
            </a:r>
            <a:r>
              <a:rPr lang="en-IN" b="1" dirty="0" err="1" smtClean="0">
                <a:solidFill>
                  <a:schemeClr val="bg1"/>
                </a:solidFill>
              </a:rPr>
              <a:t>Sql</a:t>
            </a:r>
            <a:r>
              <a:rPr lang="en-IN" b="1" dirty="0" smtClean="0">
                <a:solidFill>
                  <a:schemeClr val="bg1"/>
                </a:solidFill>
              </a:rPr>
              <a:t> Queries to </a:t>
            </a:r>
          </a:p>
          <a:p>
            <a:pPr algn="just"/>
            <a:r>
              <a:rPr lang="en-IN" b="1" dirty="0" smtClean="0">
                <a:solidFill>
                  <a:schemeClr val="bg1"/>
                </a:solidFill>
              </a:rPr>
              <a:t>solve a question related to pizza sales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1702718" y="549474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918742" y="693490"/>
            <a:ext cx="38884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ko-KR" sz="2800" b="1" dirty="0" smtClean="0">
                <a:solidFill>
                  <a:srgbClr val="222222"/>
                </a:solidFill>
                <a:latin typeface="+mj-lt"/>
                <a:cs typeface="굴림" pitchFamily="50" charset="-127"/>
              </a:rPr>
              <a:t>DATA MODEL</a:t>
            </a:r>
            <a:endParaRPr kumimoji="1" lang="en-US" altLang="ko-KR" sz="2800" b="1" dirty="0">
              <a:solidFill>
                <a:srgbClr val="222222"/>
              </a:solidFill>
              <a:latin typeface="+mj-lt"/>
              <a:cs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shot 2024-05-02 1549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654" y="1701602"/>
            <a:ext cx="6148103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197547"/>
            <a:ext cx="10971372" cy="5112568"/>
          </a:xfrm>
        </p:spPr>
        <p:txBody>
          <a:bodyPr>
            <a:normAutofit/>
          </a:bodyPr>
          <a:lstStyle/>
          <a:p>
            <a:pPr algn="just"/>
            <a:r>
              <a:rPr lang="en-GB" b="1" dirty="0" smtClean="0">
                <a:solidFill>
                  <a:schemeClr val="bg1"/>
                </a:solidFill>
              </a:rPr>
              <a:t>1.Retrieve the total number of orders placed.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2.Calculate the total revenue generated from pizza sales.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3.Identify the highest-priced pizza.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4.Identify the most common pizza size ordered.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5.List the top 5 most ordered pizza types along </a:t>
            </a:r>
            <a:r>
              <a:rPr lang="en-GB" b="1" dirty="0" smtClean="0">
                <a:solidFill>
                  <a:schemeClr val="bg1"/>
                </a:solidFill>
              </a:rPr>
              <a:t>With </a:t>
            </a:r>
            <a:r>
              <a:rPr lang="en-GB" b="1" dirty="0" smtClean="0">
                <a:solidFill>
                  <a:schemeClr val="bg1"/>
                </a:solidFill>
              </a:rPr>
              <a:t>their quantities</a:t>
            </a:r>
            <a:r>
              <a:rPr lang="en-GB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6.Join </a:t>
            </a:r>
            <a:r>
              <a:rPr lang="en-GB" b="1" dirty="0" smtClean="0">
                <a:solidFill>
                  <a:schemeClr val="bg1"/>
                </a:solidFill>
              </a:rPr>
              <a:t>the necessary tables to find the total quantity of </a:t>
            </a:r>
            <a:r>
              <a:rPr lang="en-GB" b="1" dirty="0" smtClean="0">
                <a:solidFill>
                  <a:schemeClr val="bg1"/>
                </a:solidFill>
              </a:rPr>
              <a:t>each </a:t>
            </a:r>
            <a:r>
              <a:rPr lang="en-GB" b="1" dirty="0" smtClean="0">
                <a:solidFill>
                  <a:schemeClr val="bg1"/>
                </a:solidFill>
              </a:rPr>
              <a:t>pizza category ordered.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7. </a:t>
            </a:r>
            <a:r>
              <a:rPr lang="en-GB" b="1" dirty="0" smtClean="0">
                <a:solidFill>
                  <a:schemeClr val="bg1"/>
                </a:solidFill>
              </a:rPr>
              <a:t>Determine the distribution of orders by hour of </a:t>
            </a:r>
            <a:r>
              <a:rPr lang="en-GB" b="1" dirty="0" smtClean="0">
                <a:solidFill>
                  <a:schemeClr val="bg1"/>
                </a:solidFill>
              </a:rPr>
              <a:t>the </a:t>
            </a:r>
            <a:r>
              <a:rPr lang="en-GB" b="1" dirty="0" smtClean="0">
                <a:solidFill>
                  <a:schemeClr val="bg1"/>
                </a:solidFill>
              </a:rPr>
              <a:t>day.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8.Join </a:t>
            </a:r>
            <a:r>
              <a:rPr lang="en-GB" b="1" dirty="0" smtClean="0">
                <a:solidFill>
                  <a:schemeClr val="bg1"/>
                </a:solidFill>
              </a:rPr>
              <a:t>relevant tables to find the category-wise </a:t>
            </a:r>
            <a:r>
              <a:rPr lang="en-GB" b="1" dirty="0" smtClean="0">
                <a:solidFill>
                  <a:schemeClr val="bg1"/>
                </a:solidFill>
              </a:rPr>
              <a:t>distribution </a:t>
            </a:r>
            <a:r>
              <a:rPr lang="en-GB" b="1" dirty="0" smtClean="0">
                <a:solidFill>
                  <a:schemeClr val="bg1"/>
                </a:solidFill>
              </a:rPr>
              <a:t>of pizzas.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9.Group </a:t>
            </a:r>
            <a:r>
              <a:rPr lang="en-GB" b="1" dirty="0" smtClean="0">
                <a:solidFill>
                  <a:schemeClr val="bg1"/>
                </a:solidFill>
              </a:rPr>
              <a:t>the orders by date and calculate the  average </a:t>
            </a:r>
            <a:r>
              <a:rPr lang="en-GB" b="1" dirty="0" smtClean="0">
                <a:solidFill>
                  <a:schemeClr val="bg1"/>
                </a:solidFill>
              </a:rPr>
              <a:t>number </a:t>
            </a:r>
            <a:r>
              <a:rPr lang="en-GB" b="1" dirty="0" smtClean="0">
                <a:solidFill>
                  <a:schemeClr val="bg1"/>
                </a:solidFill>
              </a:rPr>
              <a:t>of pizzas ordered per day.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10.Determine </a:t>
            </a:r>
            <a:r>
              <a:rPr lang="en-GB" b="1" dirty="0" smtClean="0">
                <a:solidFill>
                  <a:schemeClr val="bg1"/>
                </a:solidFill>
              </a:rPr>
              <a:t>the top 3 most ordered pizza types based on </a:t>
            </a:r>
            <a:r>
              <a:rPr lang="en-GB" b="1" dirty="0" smtClean="0">
                <a:solidFill>
                  <a:schemeClr val="bg1"/>
                </a:solidFill>
              </a:rPr>
              <a:t>revenue</a:t>
            </a:r>
            <a:r>
              <a:rPr lang="en-GB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11.Calculate </a:t>
            </a:r>
            <a:r>
              <a:rPr lang="en-GB" b="1" dirty="0" smtClean="0">
                <a:solidFill>
                  <a:schemeClr val="bg1"/>
                </a:solidFill>
              </a:rPr>
              <a:t>the percentage contribution of each pizza type </a:t>
            </a:r>
            <a:r>
              <a:rPr lang="en-GB" b="1" dirty="0" smtClean="0">
                <a:solidFill>
                  <a:schemeClr val="bg1"/>
                </a:solidFill>
              </a:rPr>
              <a:t>to </a:t>
            </a:r>
            <a:r>
              <a:rPr lang="en-GB" b="1" dirty="0" smtClean="0">
                <a:solidFill>
                  <a:schemeClr val="bg1"/>
                </a:solidFill>
              </a:rPr>
              <a:t>total revenue.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12Analyze </a:t>
            </a:r>
            <a:r>
              <a:rPr lang="en-GB" b="1" dirty="0" smtClean="0">
                <a:solidFill>
                  <a:schemeClr val="bg1"/>
                </a:solidFill>
              </a:rPr>
              <a:t>the cumulative revenue generated over time.</a:t>
            </a:r>
          </a:p>
          <a:p>
            <a:pPr algn="just"/>
            <a:r>
              <a:rPr lang="en-GB" b="1" dirty="0" smtClean="0">
                <a:solidFill>
                  <a:schemeClr val="bg1"/>
                </a:solidFill>
              </a:rPr>
              <a:t>13.Determine </a:t>
            </a:r>
            <a:r>
              <a:rPr lang="en-GB" b="1" dirty="0" smtClean="0">
                <a:solidFill>
                  <a:schemeClr val="bg1"/>
                </a:solidFill>
              </a:rPr>
              <a:t>the top 3 most ordered pizza types based on </a:t>
            </a:r>
            <a:r>
              <a:rPr lang="en-GB" b="1" dirty="0" smtClean="0">
                <a:solidFill>
                  <a:schemeClr val="bg1"/>
                </a:solidFill>
              </a:rPr>
              <a:t>revenue  </a:t>
            </a:r>
            <a:r>
              <a:rPr lang="en-GB" b="1" dirty="0" smtClean="0">
                <a:solidFill>
                  <a:schemeClr val="bg1"/>
                </a:solidFill>
              </a:rPr>
              <a:t>for each pizza category.</a:t>
            </a:r>
            <a:endParaRPr lang="en-US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ko-KR" dirty="0" smtClean="0"/>
              <a:t>QUESTION’S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2599" y="1485579"/>
            <a:ext cx="10369151" cy="4824536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598" y="621482"/>
            <a:ext cx="10971373" cy="79208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Retrieve </a:t>
            </a:r>
            <a:r>
              <a:rPr lang="en-GB" dirty="0" smtClean="0"/>
              <a:t>the total number of orders placed.</a:t>
            </a:r>
            <a:br>
              <a:rPr lang="en-GB" dirty="0" smtClean="0"/>
            </a:br>
            <a:endParaRPr lang="ko-KR" altLang="en-US" dirty="0"/>
          </a:p>
        </p:txBody>
      </p:sp>
      <p:pic>
        <p:nvPicPr>
          <p:cNvPr id="5" name="Picture 4" descr="Ques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30" y="1557586"/>
            <a:ext cx="6768752" cy="1080120"/>
          </a:xfrm>
          <a:prstGeom prst="rect">
            <a:avLst/>
          </a:prstGeom>
        </p:spPr>
      </p:pic>
      <p:pic>
        <p:nvPicPr>
          <p:cNvPr id="6" name="Picture 5" descr="Output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7254" y="3357786"/>
            <a:ext cx="4032448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032449"/>
          </a:xfrm>
        </p:spPr>
        <p:txBody>
          <a:bodyPr>
            <a:normAutofit/>
          </a:bodyPr>
          <a:lstStyle/>
          <a:p>
            <a:pPr algn="just"/>
            <a:endParaRPr lang="en-GB" i="0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693490"/>
            <a:ext cx="10971373" cy="50405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079" y="477467"/>
            <a:ext cx="1011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</a:rPr>
              <a:t>Calculate the total revenue generated </a:t>
            </a:r>
            <a:r>
              <a:rPr lang="en-GB" sz="3600" b="1" dirty="0" smtClean="0">
                <a:solidFill>
                  <a:schemeClr val="bg1"/>
                </a:solidFill>
              </a:rPr>
              <a:t>from pizza sales</a:t>
            </a:r>
            <a:r>
              <a:rPr lang="en-GB" sz="3600" b="1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Ques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30" y="1557586"/>
            <a:ext cx="6725477" cy="2232248"/>
          </a:xfrm>
          <a:prstGeom prst="rect">
            <a:avLst/>
          </a:prstGeom>
        </p:spPr>
      </p:pic>
      <p:pic>
        <p:nvPicPr>
          <p:cNvPr id="7" name="Picture 6" descr="Output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3278" y="4293890"/>
            <a:ext cx="4104456" cy="16561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197547"/>
            <a:ext cx="10971372" cy="5112568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Identify </a:t>
            </a:r>
            <a:r>
              <a:rPr lang="en-GB" dirty="0" smtClean="0"/>
              <a:t>the highest-priced pizza</a:t>
            </a:r>
            <a:r>
              <a:rPr lang="en-GB" dirty="0" smtClean="0"/>
              <a:t>.</a:t>
            </a:r>
            <a:endParaRPr lang="ko-KR" altLang="en-US" dirty="0"/>
          </a:p>
        </p:txBody>
      </p:sp>
      <p:pic>
        <p:nvPicPr>
          <p:cNvPr id="5" name="Picture 4" descr="Ques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606" y="1413570"/>
            <a:ext cx="7632848" cy="1995837"/>
          </a:xfrm>
          <a:prstGeom prst="rect">
            <a:avLst/>
          </a:prstGeom>
        </p:spPr>
      </p:pic>
      <p:pic>
        <p:nvPicPr>
          <p:cNvPr id="6" name="Picture 5" descr="Output-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5286" y="4077866"/>
            <a:ext cx="3960440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197547"/>
            <a:ext cx="10971372" cy="5112568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Identify </a:t>
            </a:r>
            <a:r>
              <a:rPr lang="en-GB" dirty="0" smtClean="0"/>
              <a:t>the most common pizza size ordered</a:t>
            </a:r>
            <a:r>
              <a:rPr lang="en-GB" dirty="0" smtClean="0"/>
              <a:t>.</a:t>
            </a:r>
            <a:endParaRPr lang="ko-KR" altLang="en-US" dirty="0"/>
          </a:p>
        </p:txBody>
      </p:sp>
      <p:pic>
        <p:nvPicPr>
          <p:cNvPr id="5" name="Picture 4" descr="Ques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598" y="1197546"/>
            <a:ext cx="6172735" cy="2171888"/>
          </a:xfrm>
          <a:prstGeom prst="rect">
            <a:avLst/>
          </a:prstGeom>
        </p:spPr>
      </p:pic>
      <p:pic>
        <p:nvPicPr>
          <p:cNvPr id="6" name="Picture 5" descr="Output-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1190" y="3789834"/>
            <a:ext cx="5328592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94606" y="1269554"/>
            <a:ext cx="10971372" cy="5112568"/>
          </a:xfrm>
        </p:spPr>
        <p:txBody>
          <a:bodyPr>
            <a:normAutofit/>
          </a:bodyPr>
          <a:lstStyle/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en-GB" b="1" dirty="0" smtClean="0">
              <a:solidFill>
                <a:schemeClr val="bg1"/>
              </a:solidFill>
            </a:endParaRPr>
          </a:p>
          <a:p>
            <a:pPr algn="just"/>
            <a:endParaRPr lang="ko-KR" altLang="en-US" dirty="0"/>
          </a:p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477466"/>
            <a:ext cx="10971373" cy="576064"/>
          </a:xfrm>
        </p:spPr>
        <p:txBody>
          <a:bodyPr>
            <a:noAutofit/>
          </a:bodyPr>
          <a:lstStyle/>
          <a:p>
            <a:r>
              <a:rPr lang="en-GB" sz="3200" dirty="0" smtClean="0"/>
              <a:t>List </a:t>
            </a:r>
            <a:r>
              <a:rPr lang="en-GB" sz="3200" dirty="0" smtClean="0"/>
              <a:t>the top 5 most ordered pizza types along With their 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quantities.</a:t>
            </a:r>
            <a:endParaRPr lang="ko-KR" altLang="en-US" sz="3200" dirty="0"/>
          </a:p>
        </p:txBody>
      </p:sp>
      <p:pic>
        <p:nvPicPr>
          <p:cNvPr id="5" name="Picture 4" descr="Ques-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638" y="1557586"/>
            <a:ext cx="6629975" cy="2520280"/>
          </a:xfrm>
          <a:prstGeom prst="rect">
            <a:avLst/>
          </a:prstGeom>
        </p:spPr>
      </p:pic>
      <p:pic>
        <p:nvPicPr>
          <p:cNvPr id="6" name="Picture 5" descr="Output-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3238" y="4365898"/>
            <a:ext cx="4392488" cy="1800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12762</TotalTime>
  <Words>316</Words>
  <Application>Microsoft Office PowerPoint</Application>
  <PresentationFormat>Custom</PresentationFormat>
  <Paragraphs>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맑은 고딕</vt:lpstr>
      <vt:lpstr>굴림체</vt:lpstr>
      <vt:lpstr>Calibri Light</vt:lpstr>
      <vt:lpstr>굴림</vt:lpstr>
      <vt:lpstr>Noto Sans</vt:lpstr>
      <vt:lpstr>Office 테마</vt:lpstr>
      <vt:lpstr>SQL PROJECT ON PIZZA SALES </vt:lpstr>
      <vt:lpstr>Slide 2</vt:lpstr>
      <vt:lpstr>Slide 3</vt:lpstr>
      <vt:lpstr>QUESTION’S</vt:lpstr>
      <vt:lpstr>Retrieve the total number of orders placed. </vt:lpstr>
      <vt:lpstr>    </vt:lpstr>
      <vt:lpstr>Identify the highest-priced pizza.</vt:lpstr>
      <vt:lpstr>Identify the most common pizza size ordered.</vt:lpstr>
      <vt:lpstr>List the top 5 most ordered pizza types along With their  quantities.</vt:lpstr>
      <vt:lpstr>Join the necessary tables to find the total quantity of  each pizza category ordered.</vt:lpstr>
      <vt:lpstr>Determine the distribution of orders by hour of the day</vt:lpstr>
      <vt:lpstr>Join relevant tables to find the category-wise distribution of pizzas.</vt:lpstr>
      <vt:lpstr>Group the orders by date and calculate the  average number of pizzas ordered per day.</vt:lpstr>
      <vt:lpstr>Determine the top 3 most ordered pizza types based on  revenue.</vt:lpstr>
      <vt:lpstr>Calculate the percentage contribution of each pizza type to  total revenue.</vt:lpstr>
      <vt:lpstr>Analyze the cumulative revenue generated over time.</vt:lpstr>
      <vt:lpstr>Determine the top 3 most ordered pizza types based on  revenue 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lenovo</cp:lastModifiedBy>
  <cp:revision>21</cp:revision>
  <dcterms:created xsi:type="dcterms:W3CDTF">2010-02-01T08:03:16Z</dcterms:created>
  <dcterms:modified xsi:type="dcterms:W3CDTF">2024-05-02T12:58:58Z</dcterms:modified>
  <cp:category>www.slidemembers.com</cp:category>
</cp:coreProperties>
</file>